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9" r:id="rId3"/>
    <p:sldId id="326" r:id="rId4"/>
    <p:sldId id="327" r:id="rId5"/>
    <p:sldId id="328" r:id="rId6"/>
    <p:sldId id="292" r:id="rId7"/>
    <p:sldId id="260" r:id="rId8"/>
    <p:sldId id="335" r:id="rId9"/>
    <p:sldId id="336" r:id="rId10"/>
    <p:sldId id="261" r:id="rId11"/>
    <p:sldId id="331" r:id="rId12"/>
    <p:sldId id="263" r:id="rId13"/>
    <p:sldId id="264" r:id="rId14"/>
    <p:sldId id="266" r:id="rId15"/>
    <p:sldId id="334" r:id="rId16"/>
    <p:sldId id="338" r:id="rId17"/>
    <p:sldId id="339" r:id="rId18"/>
    <p:sldId id="344" r:id="rId19"/>
    <p:sldId id="345" r:id="rId20"/>
    <p:sldId id="337" r:id="rId21"/>
    <p:sldId id="332" r:id="rId22"/>
    <p:sldId id="333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68"/>
    <p:restoredTop sz="95098"/>
  </p:normalViewPr>
  <p:slideViewPr>
    <p:cSldViewPr snapToGrid="0" snapToObjects="1">
      <p:cViewPr varScale="1">
        <p:scale>
          <a:sx n="109" d="100"/>
          <a:sy n="109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B8E77-B3DF-0B4B-AF02-F9DF524E880E}" type="datetimeFigureOut">
              <a:t>8/14/23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2C383-6BAA-0444-BCB4-DD91008CD99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17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737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92548" y="1787703"/>
            <a:ext cx="6996700" cy="1722260"/>
          </a:xfrm>
        </p:spPr>
        <p:txBody>
          <a:bodyPr anchor="b">
            <a:normAutofit/>
          </a:bodyPr>
          <a:lstStyle>
            <a:lvl1pPr algn="ctr">
              <a:defRPr sz="40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92548" y="3602038"/>
            <a:ext cx="6996700" cy="1655762"/>
          </a:xfrm>
        </p:spPr>
        <p:txBody>
          <a:bodyPr>
            <a:normAutofit/>
          </a:bodyPr>
          <a:lstStyle>
            <a:lvl1pPr marL="0" indent="0" algn="r">
              <a:buNone/>
              <a:defRPr sz="20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5412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781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/>
          <p:cNvSpPr/>
          <p:nvPr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8321076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3"/>
            <a:ext cx="12192000" cy="6852675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1" y="159489"/>
            <a:ext cx="10515599" cy="66985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chemeClr val="accent1">
                    <a:lumMod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158949"/>
            <a:ext cx="10515600" cy="5018014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32554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04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text </a:t>
            </a:r>
          </a:p>
        </p:txBody>
      </p:sp>
    </p:spTree>
    <p:extLst>
      <p:ext uri="{BB962C8B-B14F-4D97-AF65-F5344CB8AC3E}">
        <p14:creationId xmlns:p14="http://schemas.microsoft.com/office/powerpoint/2010/main" val="284601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04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8030" y="2414427"/>
            <a:ext cx="6549419" cy="2148048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443197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04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2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04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3pPr marL="1257300" indent="-342900">
              <a:buFont typeface="Arial" panose="020B0604020202020204" pitchFamily="34" charset="0"/>
              <a:buChar char="•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847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604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2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39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26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1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FBB26-B4BE-284E-9017-8474A3293517}" type="datetimeFigureOut">
              <a:t>8/14/23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5E060-D8C9-7045-9A3F-BDD578A19B6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81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9A4E2-C8F1-5D4F-B12F-13F8523C3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Praktikum</a:t>
            </a:r>
            <a:r>
              <a:rPr lang="en-US" dirty="0"/>
              <a:t> Desain PL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41C987-65BD-774D-86F8-635B8CDA18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Margareta </a:t>
            </a:r>
            <a:r>
              <a:rPr lang="en-US" b="1" dirty="0" err="1"/>
              <a:t>Hardiyanti</a:t>
            </a:r>
            <a:r>
              <a:rPr lang="en-US" b="1" dirty="0"/>
              <a:t>, </a:t>
            </a:r>
            <a:r>
              <a:rPr lang="en-US" b="1" dirty="0" err="1"/>
              <a:t>S.Kom</a:t>
            </a:r>
            <a:r>
              <a:rPr lang="en-US" b="1" dirty="0"/>
              <a:t>., </a:t>
            </a:r>
            <a:r>
              <a:rPr lang="en-US" b="1" dirty="0" err="1"/>
              <a:t>M.Eng</a:t>
            </a:r>
            <a:endParaRPr lang="en-US" b="1" dirty="0"/>
          </a:p>
          <a:p>
            <a:pPr algn="ctr"/>
            <a:r>
              <a:rPr lang="en-ID" b="1" dirty="0"/>
              <a:t>Divi </a:t>
            </a:r>
            <a:r>
              <a:rPr lang="en-ID" b="1" dirty="0" err="1"/>
              <a:t>Galih</a:t>
            </a:r>
            <a:r>
              <a:rPr lang="en-ID" b="1" dirty="0"/>
              <a:t> </a:t>
            </a:r>
            <a:r>
              <a:rPr lang="en-ID" b="1" dirty="0" err="1"/>
              <a:t>Prasetyo</a:t>
            </a:r>
            <a:r>
              <a:rPr lang="en-ID" b="1" dirty="0"/>
              <a:t> Putri </a:t>
            </a:r>
            <a:r>
              <a:rPr lang="en-ID" b="1" dirty="0" err="1"/>
              <a:t>M.Kom</a:t>
            </a:r>
            <a:r>
              <a:rPr lang="en-ID" b="1" dirty="0"/>
              <a:t>., </a:t>
            </a:r>
            <a:r>
              <a:rPr lang="en-ID" b="1" dirty="0" err="1"/>
              <a:t>Ph.D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213583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11711" y="588561"/>
            <a:ext cx="4561205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-15" dirty="0"/>
              <a:t>P</a:t>
            </a:r>
            <a:r>
              <a:rPr spc="-15" dirty="0"/>
              <a:t>ersonas</a:t>
            </a:r>
            <a:r>
              <a:rPr lang="en-US" spc="-15" dirty="0"/>
              <a:t> describes</a:t>
            </a:r>
            <a:endParaRPr spc="-15" dirty="0"/>
          </a:p>
        </p:txBody>
      </p:sp>
      <p:sp>
        <p:nvSpPr>
          <p:cNvPr id="4" name="object 4"/>
          <p:cNvSpPr txBox="1"/>
          <p:nvPr/>
        </p:nvSpPr>
        <p:spPr>
          <a:xfrm>
            <a:off x="811711" y="1468483"/>
            <a:ext cx="9391832" cy="4173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A model of users</a:t>
            </a:r>
          </a:p>
          <a:p>
            <a:pPr marL="355600" lvl="1" indent="-342900">
              <a:lnSpc>
                <a:spcPts val="3110"/>
              </a:lnSpc>
              <a:spcBef>
                <a:spcPts val="1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Not real but </a:t>
            </a:r>
            <a:r>
              <a:rPr sz="2600" b="1" dirty="0"/>
              <a:t>based on real data</a:t>
            </a:r>
          </a:p>
          <a:p>
            <a:pPr marL="355600" indent="-342900">
              <a:lnSpc>
                <a:spcPts val="359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Describe a group of users</a:t>
            </a:r>
          </a:p>
          <a:p>
            <a:pPr marL="355600" lvl="1" indent="-342900">
              <a:spcBef>
                <a:spcPts val="1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What they want to accomplish</a:t>
            </a:r>
          </a:p>
          <a:p>
            <a:pPr marL="355600" lvl="1" indent="-342900"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What are their motivations</a:t>
            </a:r>
          </a:p>
          <a:p>
            <a:pPr marL="355600" lvl="1" indent="-342900"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How they behave</a:t>
            </a:r>
          </a:p>
          <a:p>
            <a:pPr marL="355600" lvl="1" indent="-342900">
              <a:lnSpc>
                <a:spcPts val="311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How they think</a:t>
            </a:r>
          </a:p>
          <a:p>
            <a:pPr marL="355600" indent="-342900">
              <a:lnSpc>
                <a:spcPts val="359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Inform the product design</a:t>
            </a:r>
          </a:p>
          <a:p>
            <a:pPr marL="355600" lvl="1" indent="-342900">
              <a:spcBef>
                <a:spcPts val="1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Ideation</a:t>
            </a:r>
          </a:p>
          <a:p>
            <a:pPr marL="355600" lvl="1" indent="-342900"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Validation of design concepts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2460" y="514368"/>
            <a:ext cx="5463540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Choosing</a:t>
            </a:r>
            <a:r>
              <a:rPr spc="5" dirty="0"/>
              <a:t> </a:t>
            </a:r>
            <a:r>
              <a:rPr spc="-20" dirty="0"/>
              <a:t>your</a:t>
            </a:r>
            <a:r>
              <a:rPr spc="-15" dirty="0"/>
              <a:t> </a:t>
            </a:r>
            <a:r>
              <a:rPr spc="-5" dirty="0"/>
              <a:t>audience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1981200" y="1356538"/>
            <a:ext cx="8306434" cy="5033645"/>
            <a:chOff x="457200" y="1356537"/>
            <a:chExt cx="8306434" cy="503364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890944" y="3330324"/>
              <a:ext cx="4872115" cy="305983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7200" y="1356537"/>
              <a:ext cx="4519239" cy="2893428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1983740" y="6190741"/>
            <a:ext cx="19443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pc="-25" dirty="0">
                <a:latin typeface="Calibri"/>
                <a:cs typeface="Calibri"/>
              </a:rPr>
              <a:t>Cooper,</a:t>
            </a:r>
            <a:r>
              <a:rPr spc="-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2014</a:t>
            </a:r>
            <a:r>
              <a:rPr spc="-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–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Ch.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3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2460" y="751883"/>
            <a:ext cx="5463540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Choosing</a:t>
            </a:r>
            <a:r>
              <a:rPr spc="5" dirty="0"/>
              <a:t> </a:t>
            </a:r>
            <a:r>
              <a:rPr spc="-20" dirty="0"/>
              <a:t>your</a:t>
            </a:r>
            <a:r>
              <a:rPr spc="-15" dirty="0"/>
              <a:t> </a:t>
            </a:r>
            <a:r>
              <a:rPr spc="-5" dirty="0"/>
              <a:t>audience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79483" y="1747231"/>
            <a:ext cx="10756173" cy="1840247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469900" lvl="1">
              <a:spcBef>
                <a:spcPts val="340"/>
              </a:spcBef>
              <a:tabLst>
                <a:tab pos="755650" algn="l"/>
              </a:tabLst>
            </a:pPr>
            <a:endParaRPr sz="2800" dirty="0">
              <a:latin typeface="Calibri"/>
              <a:cs typeface="Calibri"/>
            </a:endParaRPr>
          </a:p>
          <a:p>
            <a:pPr marL="355600" indent="-342900">
              <a:spcBef>
                <a:spcPts val="35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Choose right individuals to design for</a:t>
            </a:r>
          </a:p>
          <a:p>
            <a:pPr marL="355600" lvl="1" indent="-342900">
              <a:spcBef>
                <a:spcPts val="36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Represent the needs of large groups</a:t>
            </a:r>
            <a:r>
              <a:rPr lang="en-US" sz="2600" dirty="0"/>
              <a:t> &amp; </a:t>
            </a:r>
            <a:r>
              <a:rPr lang="en-US" sz="2600" dirty="0" err="1"/>
              <a:t>p</a:t>
            </a:r>
            <a:r>
              <a:rPr sz="2600" dirty="0" err="1"/>
              <a:t>rioritise</a:t>
            </a:r>
            <a:r>
              <a:rPr sz="2600" dirty="0"/>
              <a:t> their needs</a:t>
            </a:r>
          </a:p>
          <a:p>
            <a:pPr marL="355600" lvl="1" indent="-342900">
              <a:spcBef>
                <a:spcPts val="33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600" dirty="0"/>
              <a:t>If possible satisfy secondary users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5411" y="475818"/>
            <a:ext cx="4951095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0" dirty="0"/>
              <a:t>Strengths</a:t>
            </a:r>
            <a:r>
              <a:rPr spc="-10" dirty="0"/>
              <a:t> </a:t>
            </a:r>
            <a:r>
              <a:rPr spc="-5" dirty="0"/>
              <a:t>of</a:t>
            </a:r>
            <a:r>
              <a:rPr spc="-25" dirty="0"/>
              <a:t> </a:t>
            </a:r>
            <a:r>
              <a:rPr spc="-15" dirty="0"/>
              <a:t>personas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85411" y="1500486"/>
            <a:ext cx="11214703" cy="4079322"/>
          </a:xfrm>
          <a:prstGeom prst="rect">
            <a:avLst/>
          </a:prstGeom>
        </p:spPr>
        <p:txBody>
          <a:bodyPr vert="horz" wrap="square" lIns="0" tIns="67310" rIns="0" bIns="0" rtlCol="0">
            <a:spAutoFit/>
          </a:bodyPr>
          <a:lstStyle/>
          <a:p>
            <a:pPr marL="355600" marR="478155" indent="-342900">
              <a:lnSpc>
                <a:spcPts val="3460"/>
              </a:lnSpc>
              <a:spcBef>
                <a:spcPts val="53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200" spc="-10" dirty="0">
                <a:cs typeface="Calibri"/>
              </a:rPr>
              <a:t>Determine</a:t>
            </a:r>
            <a:r>
              <a:rPr sz="3200" spc="10" dirty="0">
                <a:cs typeface="Calibri"/>
              </a:rPr>
              <a:t> </a:t>
            </a:r>
            <a:r>
              <a:rPr sz="3200" spc="-10" dirty="0">
                <a:cs typeface="Calibri"/>
              </a:rPr>
              <a:t>what</a:t>
            </a:r>
            <a:r>
              <a:rPr sz="3200" spc="15" dirty="0">
                <a:cs typeface="Calibri"/>
              </a:rPr>
              <a:t> </a:t>
            </a:r>
            <a:r>
              <a:rPr sz="3200" spc="-5" dirty="0">
                <a:cs typeface="Calibri"/>
              </a:rPr>
              <a:t>the</a:t>
            </a:r>
            <a:r>
              <a:rPr sz="3200" dirty="0">
                <a:cs typeface="Calibri"/>
              </a:rPr>
              <a:t> </a:t>
            </a:r>
            <a:r>
              <a:rPr sz="3200" spc="-15" dirty="0">
                <a:cs typeface="Calibri"/>
              </a:rPr>
              <a:t>product</a:t>
            </a:r>
            <a:r>
              <a:rPr sz="3200" spc="25" dirty="0">
                <a:cs typeface="Calibri"/>
              </a:rPr>
              <a:t> </a:t>
            </a:r>
            <a:r>
              <a:rPr sz="3200" spc="-10" dirty="0">
                <a:cs typeface="Calibri"/>
              </a:rPr>
              <a:t>should</a:t>
            </a:r>
            <a:r>
              <a:rPr sz="3200" spc="20" dirty="0">
                <a:cs typeface="Calibri"/>
              </a:rPr>
              <a:t> </a:t>
            </a:r>
            <a:r>
              <a:rPr sz="3200" spc="-5" dirty="0">
                <a:cs typeface="Calibri"/>
              </a:rPr>
              <a:t>do</a:t>
            </a:r>
            <a:r>
              <a:rPr sz="3200" dirty="0">
                <a:cs typeface="Calibri"/>
              </a:rPr>
              <a:t> </a:t>
            </a:r>
            <a:r>
              <a:rPr sz="3200" spc="-10" dirty="0">
                <a:cs typeface="Calibri"/>
              </a:rPr>
              <a:t>and </a:t>
            </a:r>
            <a:r>
              <a:rPr sz="3200" spc="-710" dirty="0">
                <a:cs typeface="Calibri"/>
              </a:rPr>
              <a:t> </a:t>
            </a:r>
            <a:r>
              <a:rPr sz="3200" spc="-10" dirty="0">
                <a:cs typeface="Calibri"/>
              </a:rPr>
              <a:t>how</a:t>
            </a:r>
            <a:r>
              <a:rPr sz="3200" spc="10" dirty="0">
                <a:cs typeface="Calibri"/>
              </a:rPr>
              <a:t> </a:t>
            </a:r>
            <a:r>
              <a:rPr sz="3200" spc="-5" dirty="0">
                <a:cs typeface="Calibri"/>
              </a:rPr>
              <a:t>it</a:t>
            </a:r>
            <a:r>
              <a:rPr sz="3200" dirty="0">
                <a:cs typeface="Calibri"/>
              </a:rPr>
              <a:t> </a:t>
            </a:r>
            <a:r>
              <a:rPr sz="3200" spc="-5" dirty="0">
                <a:cs typeface="Calibri"/>
              </a:rPr>
              <a:t>should</a:t>
            </a:r>
            <a:r>
              <a:rPr sz="3200" spc="25" dirty="0">
                <a:cs typeface="Calibri"/>
              </a:rPr>
              <a:t> </a:t>
            </a:r>
            <a:r>
              <a:rPr sz="3200" spc="-20" dirty="0">
                <a:cs typeface="Calibri"/>
              </a:rPr>
              <a:t>behave</a:t>
            </a:r>
            <a:endParaRPr sz="3200" dirty="0">
              <a:cs typeface="Calibri"/>
            </a:endParaRPr>
          </a:p>
          <a:p>
            <a:pPr marL="355600" indent="-342900">
              <a:spcBef>
                <a:spcPts val="32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200" spc="-20" dirty="0">
                <a:cs typeface="Calibri"/>
              </a:rPr>
              <a:t>For</a:t>
            </a:r>
            <a:r>
              <a:rPr sz="3200" spc="-10" dirty="0">
                <a:cs typeface="Calibri"/>
              </a:rPr>
              <a:t> </a:t>
            </a:r>
            <a:r>
              <a:rPr sz="3200" spc="-5" dirty="0">
                <a:cs typeface="Calibri"/>
              </a:rPr>
              <a:t>discussion</a:t>
            </a:r>
            <a:r>
              <a:rPr sz="3200" spc="25" dirty="0">
                <a:cs typeface="Calibri"/>
              </a:rPr>
              <a:t> </a:t>
            </a:r>
            <a:r>
              <a:rPr sz="3200" spc="-5" dirty="0">
                <a:cs typeface="Calibri"/>
              </a:rPr>
              <a:t>with</a:t>
            </a:r>
            <a:r>
              <a:rPr sz="3200" spc="5" dirty="0">
                <a:cs typeface="Calibri"/>
              </a:rPr>
              <a:t> </a:t>
            </a:r>
            <a:r>
              <a:rPr sz="3200" spc="-25" dirty="0">
                <a:cs typeface="Calibri"/>
              </a:rPr>
              <a:t>stakeholders</a:t>
            </a:r>
            <a:r>
              <a:rPr sz="3200" spc="25" dirty="0">
                <a:cs typeface="Calibri"/>
              </a:rPr>
              <a:t> </a:t>
            </a:r>
            <a:r>
              <a:rPr sz="3200" spc="-5" dirty="0">
                <a:cs typeface="Calibri"/>
              </a:rPr>
              <a:t>–</a:t>
            </a:r>
            <a:r>
              <a:rPr sz="3200" spc="5" dirty="0">
                <a:cs typeface="Calibri"/>
              </a:rPr>
              <a:t> </a:t>
            </a:r>
            <a:r>
              <a:rPr sz="3200" spc="-5" dirty="0">
                <a:cs typeface="Calibri"/>
              </a:rPr>
              <a:t>simple</a:t>
            </a:r>
            <a:endParaRPr sz="3200" dirty="0">
              <a:cs typeface="Calibri"/>
            </a:endParaRPr>
          </a:p>
          <a:p>
            <a:pPr marL="355600" indent="-342900">
              <a:spcBef>
                <a:spcPts val="38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lang="en-ID" sz="3200" spc="-5" dirty="0">
                <a:cs typeface="Calibri"/>
              </a:rPr>
              <a:t>U</a:t>
            </a:r>
            <a:r>
              <a:rPr sz="3200" spc="-5" dirty="0">
                <a:cs typeface="Calibri"/>
              </a:rPr>
              <a:t>ser</a:t>
            </a:r>
            <a:r>
              <a:rPr sz="3200" spc="-10" dirty="0">
                <a:cs typeface="Calibri"/>
              </a:rPr>
              <a:t> </a:t>
            </a:r>
            <a:r>
              <a:rPr sz="3200" spc="-15" dirty="0">
                <a:cs typeface="Calibri"/>
              </a:rPr>
              <a:t>testing</a:t>
            </a:r>
            <a:endParaRPr sz="3200" dirty="0">
              <a:cs typeface="Calibri"/>
            </a:endParaRPr>
          </a:p>
          <a:p>
            <a:pPr marL="355600" indent="-342900">
              <a:spcBef>
                <a:spcPts val="385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200" spc="-20" dirty="0">
                <a:cs typeface="Calibri"/>
              </a:rPr>
              <a:t>Marketing</a:t>
            </a:r>
            <a:r>
              <a:rPr sz="3200" spc="-5" dirty="0">
                <a:cs typeface="Calibri"/>
              </a:rPr>
              <a:t> </a:t>
            </a:r>
            <a:r>
              <a:rPr sz="3200" spc="-15" dirty="0">
                <a:cs typeface="Calibri"/>
              </a:rPr>
              <a:t>tools</a:t>
            </a:r>
            <a:endParaRPr sz="3200" dirty="0">
              <a:cs typeface="Calibri"/>
            </a:endParaRPr>
          </a:p>
          <a:p>
            <a:pPr marL="355600" indent="-342900">
              <a:spcBef>
                <a:spcPts val="384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200" spc="-25" dirty="0">
                <a:cs typeface="Calibri"/>
              </a:rPr>
              <a:t>Avoid</a:t>
            </a:r>
            <a:endParaRPr sz="3200" dirty="0">
              <a:cs typeface="Calibri"/>
            </a:endParaRPr>
          </a:p>
          <a:p>
            <a:pPr marL="755650" lvl="1" indent="-285750">
              <a:spcBef>
                <a:spcPts val="360"/>
              </a:spcBef>
              <a:buFont typeface="Arial MT"/>
              <a:buChar char="–"/>
              <a:tabLst>
                <a:tab pos="755650" algn="l"/>
              </a:tabLst>
            </a:pPr>
            <a:r>
              <a:rPr sz="2800" spc="-5" dirty="0">
                <a:cs typeface="Calibri"/>
              </a:rPr>
              <a:t>Designing</a:t>
            </a:r>
            <a:r>
              <a:rPr sz="2800" spc="-20" dirty="0">
                <a:cs typeface="Calibri"/>
              </a:rPr>
              <a:t> </a:t>
            </a:r>
            <a:r>
              <a:rPr sz="2800" spc="-25" dirty="0">
                <a:cs typeface="Calibri"/>
              </a:rPr>
              <a:t>for</a:t>
            </a:r>
            <a:r>
              <a:rPr sz="2800" spc="-20" dirty="0">
                <a:cs typeface="Calibri"/>
              </a:rPr>
              <a:t> </a:t>
            </a:r>
            <a:r>
              <a:rPr sz="2800" dirty="0">
                <a:cs typeface="Calibri"/>
              </a:rPr>
              <a:t>a</a:t>
            </a:r>
            <a:r>
              <a:rPr sz="2800" spc="-10" dirty="0">
                <a:cs typeface="Calibri"/>
              </a:rPr>
              <a:t> </a:t>
            </a:r>
            <a:r>
              <a:rPr sz="2800" spc="-5" dirty="0">
                <a:cs typeface="Calibri"/>
              </a:rPr>
              <a:t>generic</a:t>
            </a:r>
            <a:r>
              <a:rPr sz="2800" spc="-25" dirty="0">
                <a:cs typeface="Calibri"/>
              </a:rPr>
              <a:t> </a:t>
            </a:r>
            <a:r>
              <a:rPr sz="2800" spc="-5" dirty="0">
                <a:cs typeface="Calibri"/>
              </a:rPr>
              <a:t>user</a:t>
            </a:r>
            <a:endParaRPr sz="2800" dirty="0">
              <a:cs typeface="Calibri"/>
            </a:endParaRPr>
          </a:p>
          <a:p>
            <a:pPr marL="755650" lvl="1" indent="-285750">
              <a:spcBef>
                <a:spcPts val="340"/>
              </a:spcBef>
              <a:buFont typeface="Arial MT"/>
              <a:buChar char="–"/>
              <a:tabLst>
                <a:tab pos="755650" algn="l"/>
              </a:tabLst>
            </a:pPr>
            <a:r>
              <a:rPr sz="2800" spc="-10" dirty="0">
                <a:cs typeface="Calibri"/>
              </a:rPr>
              <a:t>Developer’s</a:t>
            </a:r>
            <a:r>
              <a:rPr sz="2800" spc="-45" dirty="0">
                <a:cs typeface="Calibri"/>
              </a:rPr>
              <a:t> </a:t>
            </a:r>
            <a:r>
              <a:rPr sz="2800" spc="-10" dirty="0">
                <a:cs typeface="Calibri"/>
              </a:rPr>
              <a:t>goal</a:t>
            </a:r>
            <a:r>
              <a:rPr lang="en-US" sz="2800" spc="-10" dirty="0">
                <a:cs typeface="Calibri"/>
              </a:rPr>
              <a:t>s</a:t>
            </a:r>
            <a:endParaRPr sz="2800" dirty="0"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56263" y="230060"/>
            <a:ext cx="7479665" cy="181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spcBef>
                <a:spcPts val="95"/>
              </a:spcBef>
            </a:pP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SWEN90009:</a:t>
            </a:r>
            <a:r>
              <a:rPr sz="1100" spc="3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Software</a:t>
            </a:r>
            <a:r>
              <a:rPr sz="110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Requirements</a:t>
            </a:r>
            <a:r>
              <a:rPr sz="1100" spc="1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Analysis</a:t>
            </a:r>
            <a:r>
              <a:rPr sz="1100" spc="-1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–</a:t>
            </a:r>
            <a:r>
              <a:rPr sz="1100" spc="1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By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Alexi</a:t>
            </a:r>
            <a:r>
              <a:rPr sz="1100" spc="1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Lopez-Lorca</a:t>
            </a:r>
            <a:r>
              <a:rPr sz="110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–</a:t>
            </a:r>
            <a:r>
              <a:rPr sz="1100" spc="1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Semester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1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2018,</a:t>
            </a:r>
            <a:r>
              <a:rPr sz="1100" spc="3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Week</a:t>
            </a:r>
            <a:r>
              <a:rPr sz="1100" spc="1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3</a:t>
            </a:r>
            <a:r>
              <a:rPr sz="1100" spc="1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–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©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University</a:t>
            </a:r>
            <a:r>
              <a:rPr sz="110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of</a:t>
            </a:r>
            <a:r>
              <a:rPr sz="1100" spc="5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Melbourne</a:t>
            </a:r>
            <a:r>
              <a:rPr sz="1100" dirty="0">
                <a:solidFill>
                  <a:srgbClr val="8A8A8A"/>
                </a:solidFill>
                <a:latin typeface="Calibri"/>
                <a:cs typeface="Calibri"/>
              </a:rPr>
              <a:t> </a:t>
            </a:r>
            <a:r>
              <a:rPr sz="1100" spc="-5" dirty="0">
                <a:solidFill>
                  <a:srgbClr val="8A8A8A"/>
                </a:solidFill>
                <a:latin typeface="Calibri"/>
                <a:cs typeface="Calibri"/>
              </a:rPr>
              <a:t>2018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66570" y="437646"/>
            <a:ext cx="4210050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25" dirty="0"/>
              <a:t>Personas</a:t>
            </a:r>
            <a:r>
              <a:rPr spc="-10" dirty="0"/>
              <a:t> </a:t>
            </a:r>
            <a:r>
              <a:rPr spc="-25" dirty="0"/>
              <a:t>are</a:t>
            </a:r>
            <a:r>
              <a:rPr spc="-20" dirty="0"/>
              <a:t> </a:t>
            </a:r>
            <a:r>
              <a:rPr spc="-5" dirty="0"/>
              <a:t>not…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66570" y="1482997"/>
            <a:ext cx="9943373" cy="213135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3000" dirty="0">
                <a:cs typeface="Calibri"/>
              </a:rPr>
              <a:t>Not</a:t>
            </a:r>
            <a:r>
              <a:rPr sz="3000" spc="-25" dirty="0">
                <a:cs typeface="Calibri"/>
              </a:rPr>
              <a:t> </a:t>
            </a:r>
            <a:r>
              <a:rPr sz="3000" dirty="0">
                <a:cs typeface="Calibri"/>
              </a:rPr>
              <a:t>an</a:t>
            </a:r>
            <a:r>
              <a:rPr sz="3000" spc="-30" dirty="0">
                <a:cs typeface="Calibri"/>
              </a:rPr>
              <a:t> </a:t>
            </a:r>
            <a:r>
              <a:rPr sz="3000" spc="-25" dirty="0">
                <a:cs typeface="Calibri"/>
              </a:rPr>
              <a:t>average</a:t>
            </a:r>
            <a:r>
              <a:rPr sz="3000" spc="-35" dirty="0">
                <a:cs typeface="Calibri"/>
              </a:rPr>
              <a:t> </a:t>
            </a:r>
            <a:r>
              <a:rPr sz="3000" spc="-5" dirty="0">
                <a:cs typeface="Calibri"/>
              </a:rPr>
              <a:t>user</a:t>
            </a:r>
            <a:endParaRPr sz="3000" dirty="0">
              <a:cs typeface="Calibri"/>
            </a:endParaRPr>
          </a:p>
          <a:p>
            <a:pPr marL="755650" lvl="1" indent="-285750">
              <a:spcBef>
                <a:spcPts val="15"/>
              </a:spcBef>
              <a:buFont typeface="Arial MT"/>
              <a:buChar char="–"/>
              <a:tabLst>
                <a:tab pos="755650" algn="l"/>
              </a:tabLst>
            </a:pPr>
            <a:r>
              <a:rPr sz="2600" spc="-10" dirty="0">
                <a:cs typeface="Calibri"/>
              </a:rPr>
              <a:t>Exemplary</a:t>
            </a:r>
            <a:r>
              <a:rPr sz="2600" spc="5" dirty="0">
                <a:cs typeface="Calibri"/>
              </a:rPr>
              <a:t> </a:t>
            </a:r>
            <a:r>
              <a:rPr sz="2600" spc="-5" dirty="0">
                <a:cs typeface="Calibri"/>
              </a:rPr>
              <a:t>or</a:t>
            </a:r>
            <a:r>
              <a:rPr sz="2600" spc="15" dirty="0">
                <a:cs typeface="Calibri"/>
              </a:rPr>
              <a:t> </a:t>
            </a:r>
            <a:r>
              <a:rPr sz="2600" spc="-15" dirty="0">
                <a:cs typeface="Calibri"/>
              </a:rPr>
              <a:t>definite</a:t>
            </a:r>
            <a:r>
              <a:rPr sz="2600" spc="-10" dirty="0">
                <a:cs typeface="Calibri"/>
              </a:rPr>
              <a:t> behaviour</a:t>
            </a:r>
            <a:r>
              <a:rPr sz="2600" spc="5" dirty="0">
                <a:cs typeface="Calibri"/>
              </a:rPr>
              <a:t> </a:t>
            </a:r>
            <a:r>
              <a:rPr sz="2600" spc="-5" dirty="0">
                <a:cs typeface="Calibri"/>
              </a:rPr>
              <a:t>within</a:t>
            </a:r>
            <a:r>
              <a:rPr sz="2600" spc="10" dirty="0">
                <a:cs typeface="Calibri"/>
              </a:rPr>
              <a:t> </a:t>
            </a:r>
            <a:r>
              <a:rPr sz="2600" spc="-5" dirty="0">
                <a:cs typeface="Calibri"/>
              </a:rPr>
              <a:t>the</a:t>
            </a:r>
            <a:r>
              <a:rPr sz="2600" spc="-10" dirty="0">
                <a:cs typeface="Calibri"/>
              </a:rPr>
              <a:t> </a:t>
            </a:r>
            <a:r>
              <a:rPr sz="2600" spc="-20" dirty="0">
                <a:cs typeface="Calibri"/>
              </a:rPr>
              <a:t>range</a:t>
            </a:r>
            <a:endParaRPr sz="2600" dirty="0">
              <a:cs typeface="Calibri"/>
            </a:endParaRPr>
          </a:p>
          <a:p>
            <a:pPr marL="755650" lvl="1" indent="-285750">
              <a:lnSpc>
                <a:spcPts val="3110"/>
              </a:lnSpc>
              <a:buFont typeface="Arial MT"/>
              <a:buChar char="–"/>
              <a:tabLst>
                <a:tab pos="755650" algn="l"/>
              </a:tabLst>
            </a:pPr>
            <a:r>
              <a:rPr sz="2600" dirty="0">
                <a:cs typeface="Calibri"/>
              </a:rPr>
              <a:t>E.g.</a:t>
            </a:r>
            <a:r>
              <a:rPr sz="2600" spc="5" dirty="0">
                <a:cs typeface="Calibri"/>
              </a:rPr>
              <a:t> </a:t>
            </a:r>
            <a:r>
              <a:rPr sz="2600" spc="-25" dirty="0">
                <a:cs typeface="Calibri"/>
              </a:rPr>
              <a:t>make</a:t>
            </a:r>
            <a:r>
              <a:rPr sz="2600" dirty="0">
                <a:cs typeface="Calibri"/>
              </a:rPr>
              <a:t> </a:t>
            </a:r>
            <a:r>
              <a:rPr sz="2600" spc="-10" dirty="0">
                <a:cs typeface="Calibri"/>
              </a:rPr>
              <a:t>between</a:t>
            </a:r>
            <a:r>
              <a:rPr sz="2600" spc="-25" dirty="0">
                <a:cs typeface="Calibri"/>
              </a:rPr>
              <a:t> </a:t>
            </a:r>
            <a:r>
              <a:rPr sz="2600" spc="-5" dirty="0">
                <a:cs typeface="Calibri"/>
              </a:rPr>
              <a:t>$50k-$70k</a:t>
            </a:r>
            <a:r>
              <a:rPr sz="2600" spc="-15" dirty="0">
                <a:cs typeface="Calibri"/>
              </a:rPr>
              <a:t> </a:t>
            </a:r>
            <a:endParaRPr lang="en-US" sz="2600" spc="-5" dirty="0">
              <a:cs typeface="Calibri"/>
            </a:endParaRPr>
          </a:p>
          <a:p>
            <a:pPr marL="469900" lvl="1">
              <a:lnSpc>
                <a:spcPts val="3110"/>
              </a:lnSpc>
              <a:tabLst>
                <a:tab pos="755650" algn="l"/>
              </a:tabLst>
            </a:pPr>
            <a:endParaRPr sz="2600" dirty="0">
              <a:cs typeface="Calibri"/>
            </a:endParaRPr>
          </a:p>
          <a:p>
            <a:pPr marL="355600" indent="-342900">
              <a:lnSpc>
                <a:spcPts val="3590"/>
              </a:lnSpc>
              <a:buFont typeface="Arial MT"/>
              <a:buChar char="•"/>
              <a:tabLst>
                <a:tab pos="354965" algn="l"/>
                <a:tab pos="355600" algn="l"/>
              </a:tabLst>
            </a:pPr>
            <a:r>
              <a:rPr sz="2800" dirty="0">
                <a:cs typeface="Calibri"/>
              </a:rPr>
              <a:t>Not</a:t>
            </a:r>
            <a:r>
              <a:rPr sz="2800" spc="-35" dirty="0">
                <a:cs typeface="Calibri"/>
              </a:rPr>
              <a:t> </a:t>
            </a:r>
            <a:r>
              <a:rPr lang="en-US" sz="2800" spc="-35" dirty="0">
                <a:cs typeface="Calibri"/>
              </a:rPr>
              <a:t>the </a:t>
            </a:r>
            <a:r>
              <a:rPr lang="en-US" sz="2800" spc="-15" dirty="0">
                <a:cs typeface="Calibri"/>
              </a:rPr>
              <a:t>r</a:t>
            </a:r>
            <a:r>
              <a:rPr sz="2800" spc="-15" dirty="0">
                <a:cs typeface="Calibri"/>
              </a:rPr>
              <a:t>esult</a:t>
            </a:r>
            <a:r>
              <a:rPr sz="2800" dirty="0">
                <a:cs typeface="Calibri"/>
              </a:rPr>
              <a:t> </a:t>
            </a:r>
            <a:r>
              <a:rPr sz="2600" spc="-5" dirty="0">
                <a:cs typeface="Calibri"/>
              </a:rPr>
              <a:t>of the </a:t>
            </a:r>
            <a:r>
              <a:rPr sz="2600" spc="-15" dirty="0">
                <a:cs typeface="Calibri"/>
              </a:rPr>
              <a:t>developers’</a:t>
            </a:r>
            <a:r>
              <a:rPr sz="2600" spc="-10" dirty="0">
                <a:cs typeface="Calibri"/>
              </a:rPr>
              <a:t> </a:t>
            </a:r>
            <a:r>
              <a:rPr sz="2600" spc="-5" dirty="0">
                <a:cs typeface="Calibri"/>
              </a:rPr>
              <a:t>biases and</a:t>
            </a:r>
            <a:r>
              <a:rPr sz="2600" dirty="0">
                <a:cs typeface="Calibri"/>
              </a:rPr>
              <a:t> </a:t>
            </a:r>
            <a:r>
              <a:rPr sz="2600" spc="-5" dirty="0">
                <a:cs typeface="Calibri"/>
              </a:rPr>
              <a:t>assumptions</a:t>
            </a:r>
            <a:endParaRPr sz="2600" dirty="0"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1543" y="467426"/>
            <a:ext cx="5544457" cy="627736"/>
          </a:xfrm>
          <a:prstGeom prst="rect">
            <a:avLst/>
          </a:prstGeom>
        </p:spPr>
        <p:txBody>
          <a:bodyPr vert="horz" wrap="square" lIns="0" tIns="12065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pc="-20" dirty="0"/>
              <a:t>Persona includes</a:t>
            </a:r>
            <a:endParaRPr spc="-1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30F3E1-0BD4-05BE-79AA-6D6DDC65DBA3}"/>
              </a:ext>
            </a:extLst>
          </p:cNvPr>
          <p:cNvSpPr txBox="1"/>
          <p:nvPr/>
        </p:nvSpPr>
        <p:spPr>
          <a:xfrm>
            <a:off x="551544" y="1886857"/>
            <a:ext cx="1119051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3200" dirty="0"/>
              <a:t>Description of the user’s </a:t>
            </a:r>
            <a:r>
              <a:rPr lang="en-ID" sz="3200" dirty="0" err="1"/>
              <a:t>behavior</a:t>
            </a:r>
            <a:r>
              <a:rPr lang="en-ID" sz="3200" dirty="0"/>
              <a:t>, key goals,  attitudes, activities, and environment. </a:t>
            </a:r>
          </a:p>
          <a:p>
            <a:r>
              <a:rPr lang="en-ID" dirty="0"/>
              <a:t> </a:t>
            </a:r>
            <a:endParaRPr lang="en-ID" sz="3200" dirty="0"/>
          </a:p>
          <a:p>
            <a:endParaRPr lang="en-ID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78207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3D68-F19E-A04B-740B-B5D23EDF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Persona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71D52E6-28BF-828E-94ED-8714C651EF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400" y="1905794"/>
            <a:ext cx="7569200" cy="4191000"/>
          </a:xfrm>
        </p:spPr>
      </p:pic>
    </p:spTree>
    <p:extLst>
      <p:ext uri="{BB962C8B-B14F-4D97-AF65-F5344CB8AC3E}">
        <p14:creationId xmlns:p14="http://schemas.microsoft.com/office/powerpoint/2010/main" val="3026196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3D68-F19E-A04B-740B-B5D23EDF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Persona</a:t>
            </a: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E1F9325-0F5E-BE33-DC1F-582E18494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028" y="1313543"/>
            <a:ext cx="23876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18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3D68-F19E-A04B-740B-B5D23EDF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Persona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8F03F3B-5839-700A-C934-7C07CBD0A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597" y="1177344"/>
            <a:ext cx="7544806" cy="519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76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3D68-F19E-A04B-740B-B5D23EDF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of Persona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39EA459-5000-B401-E2F1-BCB751020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873" y="1415542"/>
            <a:ext cx="7414254" cy="502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3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Tahapan</a:t>
            </a:r>
            <a:r>
              <a:rPr lang="en-ID" dirty="0"/>
              <a:t> Pembangunan PL</a:t>
            </a:r>
            <a:endParaRPr lang="en-US" dirty="0"/>
          </a:p>
        </p:txBody>
      </p:sp>
      <p:pic>
        <p:nvPicPr>
          <p:cNvPr id="7" name="Content Placeholder 6" descr="Diagram, shape&#10;&#10;Description automatically generated">
            <a:extLst>
              <a:ext uri="{FF2B5EF4-FFF2-40B4-BE49-F238E27FC236}">
                <a16:creationId xmlns:a16="http://schemas.microsoft.com/office/drawing/2014/main" id="{CCD8D205-D065-8F6A-EA60-BBB1EED57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7775" y="1690688"/>
            <a:ext cx="7156450" cy="4465625"/>
          </a:xfrm>
        </p:spPr>
      </p:pic>
    </p:spTree>
    <p:extLst>
      <p:ext uri="{BB962C8B-B14F-4D97-AF65-F5344CB8AC3E}">
        <p14:creationId xmlns:p14="http://schemas.microsoft.com/office/powerpoint/2010/main" val="1984661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BF544-E366-DBB6-49B7-7C0F5528A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3865E-9C63-C5B8-FECB-1CD96A8DE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“What would Nick (persona 1) do in this situation with the product?”</a:t>
            </a:r>
          </a:p>
          <a:p>
            <a:pPr marL="0" indent="0">
              <a:buNone/>
            </a:pPr>
            <a:r>
              <a:rPr lang="en-ID" dirty="0"/>
              <a:t> and </a:t>
            </a:r>
          </a:p>
          <a:p>
            <a:pPr marL="0" indent="0">
              <a:buNone/>
            </a:pPr>
            <a:endParaRPr lang="en-ID" dirty="0"/>
          </a:p>
          <a:p>
            <a:r>
              <a:rPr lang="en-ID" dirty="0"/>
              <a:t>“How would Steve (persona 2) respond if the product behaved this way?”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219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BED9-D12D-D1C2-9BAC-2BCE2934D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60DF9-5729-15B2-D0C3-5F3077CC0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ID" dirty="0"/>
              <a:t>Minimarket </a:t>
            </a:r>
            <a:r>
              <a:rPr lang="en-ID" dirty="0" err="1"/>
              <a:t>milik</a:t>
            </a:r>
            <a:r>
              <a:rPr lang="en-ID" dirty="0"/>
              <a:t> Pak Joko </a:t>
            </a:r>
            <a:r>
              <a:rPr lang="en-ID" dirty="0" err="1"/>
              <a:t>menjual</a:t>
            </a:r>
            <a:r>
              <a:rPr lang="en-ID" dirty="0"/>
              <a:t>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peralatan</a:t>
            </a:r>
            <a:r>
              <a:rPr lang="en-ID" dirty="0"/>
              <a:t> </a:t>
            </a:r>
            <a:r>
              <a:rPr lang="en-ID" dirty="0" err="1"/>
              <a:t>rumah</a:t>
            </a:r>
            <a:r>
              <a:rPr lang="en-ID" dirty="0"/>
              <a:t> </a:t>
            </a:r>
            <a:r>
              <a:rPr lang="en-ID" dirty="0" err="1"/>
              <a:t>tangga</a:t>
            </a:r>
            <a:r>
              <a:rPr lang="en-ID" dirty="0"/>
              <a:t> , </a:t>
            </a:r>
            <a:r>
              <a:rPr lang="en-ID" dirty="0" err="1"/>
              <a:t>alat</a:t>
            </a:r>
            <a:r>
              <a:rPr lang="en-ID" dirty="0"/>
              <a:t> </a:t>
            </a:r>
            <a:r>
              <a:rPr lang="en-ID" dirty="0" err="1"/>
              <a:t>tulis</a:t>
            </a:r>
            <a:r>
              <a:rPr lang="en-ID" dirty="0"/>
              <a:t>, dan </a:t>
            </a:r>
            <a:r>
              <a:rPr lang="en-ID" dirty="0" err="1"/>
              <a:t>barang</a:t>
            </a:r>
            <a:r>
              <a:rPr lang="en-ID" dirty="0"/>
              <a:t>  </a:t>
            </a:r>
            <a:r>
              <a:rPr lang="en-ID" dirty="0" err="1"/>
              <a:t>kelontong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</a:t>
            </a:r>
            <a:r>
              <a:rPr lang="en-ID" dirty="0" err="1"/>
              <a:t>sehari-hari</a:t>
            </a:r>
            <a:r>
              <a:rPr lang="en-ID" dirty="0"/>
              <a:t>. </a:t>
            </a:r>
            <a:r>
              <a:rPr lang="en-ID" dirty="0" err="1"/>
              <a:t>Seiring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berkembangnya</a:t>
            </a:r>
            <a:r>
              <a:rPr lang="en-ID" dirty="0"/>
              <a:t> </a:t>
            </a:r>
            <a:r>
              <a:rPr lang="en-ID" dirty="0" err="1"/>
              <a:t>bisnis</a:t>
            </a:r>
            <a:r>
              <a:rPr lang="en-ID" dirty="0"/>
              <a:t> Pak Joko, </a:t>
            </a:r>
            <a:r>
              <a:rPr lang="en-ID" dirty="0" err="1"/>
              <a:t>ia</a:t>
            </a:r>
            <a:r>
              <a:rPr lang="en-ID" dirty="0"/>
              <a:t> dan </a:t>
            </a:r>
            <a:r>
              <a:rPr lang="en-ID" dirty="0" err="1"/>
              <a:t>karyawannya</a:t>
            </a:r>
            <a:r>
              <a:rPr lang="en-ID" dirty="0"/>
              <a:t>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kewalahan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pembukuan</a:t>
            </a:r>
            <a:r>
              <a:rPr lang="en-ID" dirty="0"/>
              <a:t> </a:t>
            </a:r>
            <a:r>
              <a:rPr lang="en-ID" dirty="0" err="1"/>
              <a:t>transaksi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manual. </a:t>
            </a:r>
            <a:r>
              <a:rPr lang="en-ID" dirty="0" err="1"/>
              <a:t>Selain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, Pak Joko juga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pelayanan</a:t>
            </a:r>
            <a:r>
              <a:rPr lang="en-ID" dirty="0"/>
              <a:t> </a:t>
            </a:r>
            <a:r>
              <a:rPr lang="en-ID" dirty="0" err="1"/>
              <a:t>maksimal</a:t>
            </a:r>
            <a:r>
              <a:rPr lang="en-ID" dirty="0"/>
              <a:t> pada </a:t>
            </a:r>
            <a:r>
              <a:rPr lang="en-ID" dirty="0" err="1"/>
              <a:t>pelanggannya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selalu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barang</a:t>
            </a:r>
            <a:r>
              <a:rPr lang="en-ID" dirty="0"/>
              <a:t> - </a:t>
            </a:r>
            <a:r>
              <a:rPr lang="en-ID" dirty="0" err="1"/>
              <a:t>barang</a:t>
            </a:r>
            <a:r>
              <a:rPr lang="en-ID" dirty="0"/>
              <a:t> yang </a:t>
            </a:r>
            <a:r>
              <a:rPr lang="en-ID" dirty="0" err="1"/>
              <a:t>pelanggan</a:t>
            </a:r>
            <a:r>
              <a:rPr lang="en-ID" dirty="0"/>
              <a:t> </a:t>
            </a:r>
            <a:r>
              <a:rPr lang="en-ID" dirty="0" err="1"/>
              <a:t>butuhkan</a:t>
            </a:r>
            <a:r>
              <a:rPr lang="en-ID" dirty="0"/>
              <a:t>. </a:t>
            </a:r>
          </a:p>
          <a:p>
            <a:pPr marL="0" indent="0" algn="just">
              <a:lnSpc>
                <a:spcPct val="150000"/>
              </a:lnSpc>
              <a:buNone/>
            </a:pPr>
            <a:br>
              <a:rPr lang="en-ID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80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BED9-D12D-D1C2-9BAC-2BCE2934D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kasus</a:t>
            </a:r>
            <a:r>
              <a:rPr lang="en-US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60DF9-5729-15B2-D0C3-5F3077CC0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ID" dirty="0"/>
              <a:t>1. </a:t>
            </a:r>
            <a:r>
              <a:rPr lang="en-ID" dirty="0" err="1"/>
              <a:t>Buatlah</a:t>
            </a:r>
            <a:r>
              <a:rPr lang="en-ID" dirty="0"/>
              <a:t> </a:t>
            </a:r>
            <a:r>
              <a:rPr lang="en-ID" dirty="0" err="1"/>
              <a:t>pertanyaan</a:t>
            </a:r>
            <a:r>
              <a:rPr lang="en-ID" dirty="0"/>
              <a:t> interview yang </a:t>
            </a:r>
            <a:r>
              <a:rPr lang="en-ID" dirty="0" err="1"/>
              <a:t>relevan</a:t>
            </a:r>
            <a:r>
              <a:rPr lang="en-ID" dirty="0"/>
              <a:t> : (15 mins)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ID" dirty="0"/>
              <a:t>2. Develop persona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interview </a:t>
            </a:r>
            <a:r>
              <a:rPr lang="en-ID" dirty="0" err="1"/>
              <a:t>anda</a:t>
            </a:r>
            <a:endParaRPr lang="en-ID" dirty="0"/>
          </a:p>
          <a:p>
            <a:pPr marL="0" indent="0" algn="just">
              <a:lnSpc>
                <a:spcPct val="15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398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84310-9457-394B-9810-18A4F301D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2" y="2759148"/>
            <a:ext cx="7886699" cy="669852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28317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Requirement Analysis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B95A9-7CBD-2B5F-9E60-11A0ECACD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Interview</a:t>
            </a:r>
          </a:p>
          <a:p>
            <a:pPr>
              <a:lnSpc>
                <a:spcPct val="150000"/>
              </a:lnSpc>
            </a:pPr>
            <a:r>
              <a:rPr lang="en-US" dirty="0"/>
              <a:t>Observation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Questionaire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34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Interview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7C364CE-B0FD-7DFF-2C57-AEDB969F2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pPr marL="0" indent="0">
              <a:buNone/>
            </a:pPr>
            <a:r>
              <a:rPr lang="en-ID" dirty="0" err="1"/>
              <a:t>Tipe</a:t>
            </a:r>
            <a:r>
              <a:rPr lang="en-ID" dirty="0"/>
              <a:t> – </a:t>
            </a:r>
            <a:r>
              <a:rPr lang="en-ID" dirty="0" err="1"/>
              <a:t>tipe</a:t>
            </a:r>
            <a:r>
              <a:rPr lang="en-ID" dirty="0"/>
              <a:t> interview </a:t>
            </a:r>
          </a:p>
          <a:p>
            <a:pPr marL="0" indent="0">
              <a:buNone/>
            </a:pPr>
            <a:endParaRPr lang="en-ID" dirty="0"/>
          </a:p>
          <a:p>
            <a:r>
              <a:rPr lang="en-ID" dirty="0"/>
              <a:t>Structured interview</a:t>
            </a:r>
          </a:p>
          <a:p>
            <a:r>
              <a:rPr lang="en-ID" dirty="0"/>
              <a:t>Unstructured interview</a:t>
            </a:r>
          </a:p>
          <a:p>
            <a:r>
              <a:rPr lang="en-ID" dirty="0"/>
              <a:t>Semi-structured interview</a:t>
            </a:r>
          </a:p>
        </p:txBody>
      </p:sp>
    </p:spTree>
    <p:extLst>
      <p:ext uri="{BB962C8B-B14F-4D97-AF65-F5344CB8AC3E}">
        <p14:creationId xmlns:p14="http://schemas.microsoft.com/office/powerpoint/2010/main" val="347154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Question Type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7C364CE-B0FD-7DFF-2C57-AEDB969F2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ID" dirty="0"/>
              <a:t>Open-ended question</a:t>
            </a:r>
          </a:p>
          <a:p>
            <a:endParaRPr lang="en-ID" dirty="0"/>
          </a:p>
          <a:p>
            <a:r>
              <a:rPr lang="en-ID" dirty="0"/>
              <a:t>Close-ended question</a:t>
            </a:r>
          </a:p>
        </p:txBody>
      </p:sp>
    </p:spTree>
    <p:extLst>
      <p:ext uri="{BB962C8B-B14F-4D97-AF65-F5344CB8AC3E}">
        <p14:creationId xmlns:p14="http://schemas.microsoft.com/office/powerpoint/2010/main" val="2835364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Communication Principles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7C364CE-B0FD-7DFF-2C57-AEDB969F2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ID" dirty="0" err="1"/>
              <a:t>Sebagai</a:t>
            </a:r>
            <a:r>
              <a:rPr lang="en-ID" dirty="0"/>
              <a:t> representative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i="1" dirty="0"/>
              <a:t>development team </a:t>
            </a:r>
            <a:r>
              <a:rPr lang="en-ID" dirty="0"/>
              <a:t>yang </a:t>
            </a:r>
            <a:r>
              <a:rPr lang="en-ID" dirty="0" err="1"/>
              <a:t>ikut</a:t>
            </a:r>
            <a:r>
              <a:rPr lang="en-ID" dirty="0"/>
              <a:t> </a:t>
            </a:r>
            <a:r>
              <a:rPr lang="en-ID" dirty="0" err="1"/>
              <a:t>mengambil</a:t>
            </a:r>
            <a:r>
              <a:rPr lang="en-ID" dirty="0"/>
              <a:t> </a:t>
            </a:r>
            <a:r>
              <a:rPr lang="en-ID" dirty="0" err="1"/>
              <a:t>bagian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i="1" dirty="0"/>
              <a:t>interview</a:t>
            </a:r>
            <a:r>
              <a:rPr lang="en-ID" dirty="0"/>
              <a:t> </a:t>
            </a:r>
            <a:r>
              <a:rPr lang="en-ID" dirty="0" err="1"/>
              <a:t>terdapat</a:t>
            </a:r>
            <a:r>
              <a:rPr lang="en-ID" dirty="0"/>
              <a:t>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i="1" dirty="0"/>
              <a:t>communication principles</a:t>
            </a:r>
            <a:r>
              <a:rPr lang="en-ID" dirty="0"/>
              <a:t> yang </a:t>
            </a:r>
            <a:r>
              <a:rPr lang="en-ID" dirty="0" err="1"/>
              <a:t>harus</a:t>
            </a:r>
            <a:r>
              <a:rPr lang="en-ID" dirty="0"/>
              <a:t> </a:t>
            </a:r>
            <a:r>
              <a:rPr lang="en-ID" dirty="0" err="1"/>
              <a:t>dipahami</a:t>
            </a:r>
            <a:r>
              <a:rPr lang="en-ID" dirty="0"/>
              <a:t> dan </a:t>
            </a:r>
            <a:r>
              <a:rPr lang="en-ID" dirty="0" err="1"/>
              <a:t>dilakukan</a:t>
            </a:r>
            <a:r>
              <a:rPr lang="en-ID" dirty="0"/>
              <a:t>, </a:t>
            </a:r>
            <a:r>
              <a:rPr lang="en-ID" dirty="0" err="1"/>
              <a:t>antara</a:t>
            </a:r>
            <a:r>
              <a:rPr lang="en-ID" dirty="0"/>
              <a:t> lain :</a:t>
            </a:r>
          </a:p>
          <a:p>
            <a:pPr marL="0" indent="0">
              <a:buNone/>
            </a:pPr>
            <a:endParaRPr lang="en-ID" dirty="0"/>
          </a:p>
          <a:p>
            <a:pPr marL="514350" indent="-514350">
              <a:buAutoNum type="arabicPeriod"/>
            </a:pPr>
            <a:r>
              <a:rPr lang="en-ID" i="1" dirty="0"/>
              <a:t>Prepare yourself</a:t>
            </a:r>
          </a:p>
          <a:p>
            <a:pPr marL="514350" indent="-514350">
              <a:buAutoNum type="arabicPeriod"/>
            </a:pPr>
            <a:r>
              <a:rPr lang="en-ID" i="1" dirty="0"/>
              <a:t>Listen to the client</a:t>
            </a:r>
          </a:p>
          <a:p>
            <a:pPr marL="514350" indent="-514350">
              <a:buAutoNum type="arabicPeriod"/>
            </a:pPr>
            <a:r>
              <a:rPr lang="en-ID" i="1" dirty="0"/>
              <a:t>Have a facilitator and take notes</a:t>
            </a:r>
          </a:p>
          <a:p>
            <a:pPr marL="514350" indent="-514350">
              <a:buAutoNum type="arabicPeriod"/>
            </a:pPr>
            <a:r>
              <a:rPr lang="en-ID" i="1" dirty="0"/>
              <a:t>Best face to face</a:t>
            </a:r>
            <a:endParaRPr lang="en-ID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5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DB39-1454-EF41-BEC1-0B2A4D9C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General Interview Guidelines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6FF2-58FA-C04B-9AF1-29C2A4581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fontAlgn="base">
              <a:buAutoNum type="arabicPeriod"/>
            </a:pPr>
            <a:r>
              <a:rPr lang="en-ID" dirty="0" err="1"/>
              <a:t>Perencanaan</a:t>
            </a:r>
            <a:r>
              <a:rPr lang="en-ID" dirty="0"/>
              <a:t> Interview </a:t>
            </a:r>
          </a:p>
          <a:p>
            <a:pPr marL="514350" indent="-514350" fontAlgn="base">
              <a:buAutoNum type="arabicPeriod"/>
            </a:pPr>
            <a:r>
              <a:rPr lang="en-ID" dirty="0" err="1"/>
              <a:t>Pelaksanaan</a:t>
            </a:r>
            <a:r>
              <a:rPr lang="en-ID" dirty="0"/>
              <a:t> Interview</a:t>
            </a:r>
          </a:p>
          <a:p>
            <a:pPr marL="514350" indent="-514350" fontAlgn="base">
              <a:buAutoNum type="arabicPeriod"/>
            </a:pPr>
            <a:r>
              <a:rPr lang="en-ID" dirty="0" err="1"/>
              <a:t>Analisis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97174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0EA8-094E-8CA2-9F91-06596BDBE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51F61-5100-F691-B032-9B58EEA0E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i="1" dirty="0"/>
              <a:t>Personas </a:t>
            </a:r>
            <a:r>
              <a:rPr lang="en-ID" dirty="0"/>
              <a:t>are rich descriptions of typical users of the product under development on which the designers can focus and for which they can design products. (Cooper, 1999)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156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D6385-FECF-1A62-EE23-52FEA1523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3544D-24BD-B209-BE57-58DD53C8D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dirty="0"/>
              <a:t>A persona has two goals (Caddick and Cable, 2011): </a:t>
            </a:r>
          </a:p>
          <a:p>
            <a:pPr marL="0" indent="0">
              <a:buNone/>
            </a:pPr>
            <a:r>
              <a:rPr lang="en-ID" dirty="0"/>
              <a:t>• To help the designer make design decisions</a:t>
            </a:r>
            <a:br>
              <a:rPr lang="en-ID" dirty="0"/>
            </a:br>
            <a:r>
              <a:rPr lang="en-ID" dirty="0"/>
              <a:t>• To remind the team that real people will be using the product </a:t>
            </a:r>
          </a:p>
        </p:txBody>
      </p:sp>
    </p:spTree>
    <p:extLst>
      <p:ext uri="{BB962C8B-B14F-4D97-AF65-F5344CB8AC3E}">
        <p14:creationId xmlns:p14="http://schemas.microsoft.com/office/powerpoint/2010/main" val="225409323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ug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ugm" id="{37005C14-5B1B-0844-B4FD-692E92910031}" vid="{AB7A0B96-5978-434F-A5D1-B54F03B704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Theme1ugm</Template>
  <TotalTime>3076</TotalTime>
  <Words>498</Words>
  <Application>Microsoft Macintosh PowerPoint</Application>
  <PresentationFormat>Widescreen</PresentationFormat>
  <Paragraphs>86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 MT</vt:lpstr>
      <vt:lpstr>Arial</vt:lpstr>
      <vt:lpstr>Calibri</vt:lpstr>
      <vt:lpstr>Segoe UI</vt:lpstr>
      <vt:lpstr>Segoe UI Light</vt:lpstr>
      <vt:lpstr>Theme1ugm</vt:lpstr>
      <vt:lpstr>Praktikum Desain PL</vt:lpstr>
      <vt:lpstr>Tahapan Pembangunan PL</vt:lpstr>
      <vt:lpstr>Requirement Analysis</vt:lpstr>
      <vt:lpstr>Interview</vt:lpstr>
      <vt:lpstr>Question Type</vt:lpstr>
      <vt:lpstr>Communication Principles</vt:lpstr>
      <vt:lpstr>General Interview Guidelines </vt:lpstr>
      <vt:lpstr>Personas</vt:lpstr>
      <vt:lpstr>Persona goals</vt:lpstr>
      <vt:lpstr>Personas describes</vt:lpstr>
      <vt:lpstr>Choosing your audience</vt:lpstr>
      <vt:lpstr>Choosing your audience</vt:lpstr>
      <vt:lpstr>Strengths of personas</vt:lpstr>
      <vt:lpstr>Personas are not…</vt:lpstr>
      <vt:lpstr>Persona includes</vt:lpstr>
      <vt:lpstr>Sample of Persona</vt:lpstr>
      <vt:lpstr>Sample of Persona</vt:lpstr>
      <vt:lpstr>Sample of Persona</vt:lpstr>
      <vt:lpstr>Sample of Persona</vt:lpstr>
      <vt:lpstr>How to use Persona</vt:lpstr>
      <vt:lpstr>Studi kasus 1</vt:lpstr>
      <vt:lpstr>Studi kasus 1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</dc:title>
  <dc:creator>Irkham</dc:creator>
  <cp:lastModifiedBy>margareta.hardiyanti</cp:lastModifiedBy>
  <cp:revision>43</cp:revision>
  <dcterms:created xsi:type="dcterms:W3CDTF">2021-04-14T08:58:11Z</dcterms:created>
  <dcterms:modified xsi:type="dcterms:W3CDTF">2023-08-14T11:08:19Z</dcterms:modified>
</cp:coreProperties>
</file>

<file path=docProps/thumbnail.jpeg>
</file>